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56" r:id="rId2"/>
    <p:sldId id="681" r:id="rId3"/>
    <p:sldId id="676" r:id="rId4"/>
    <p:sldId id="680" r:id="rId5"/>
    <p:sldId id="679" r:id="rId6"/>
    <p:sldId id="678" r:id="rId7"/>
    <p:sldId id="677" r:id="rId8"/>
    <p:sldId id="682" r:id="rId9"/>
    <p:sldId id="702" r:id="rId10"/>
    <p:sldId id="683" r:id="rId11"/>
    <p:sldId id="684" r:id="rId12"/>
    <p:sldId id="685" r:id="rId13"/>
    <p:sldId id="686" r:id="rId14"/>
    <p:sldId id="687" r:id="rId15"/>
    <p:sldId id="695" r:id="rId16"/>
    <p:sldId id="703" r:id="rId17"/>
    <p:sldId id="704" r:id="rId18"/>
    <p:sldId id="705" r:id="rId19"/>
    <p:sldId id="706" r:id="rId20"/>
    <p:sldId id="688" r:id="rId21"/>
    <p:sldId id="709" r:id="rId22"/>
    <p:sldId id="710" r:id="rId23"/>
    <p:sldId id="714" r:id="rId24"/>
    <p:sldId id="689" r:id="rId25"/>
    <p:sldId id="690" r:id="rId26"/>
    <p:sldId id="722" r:id="rId27"/>
    <p:sldId id="724" r:id="rId28"/>
    <p:sldId id="725" r:id="rId29"/>
    <p:sldId id="726" r:id="rId30"/>
    <p:sldId id="727" r:id="rId31"/>
    <p:sldId id="729" r:id="rId32"/>
    <p:sldId id="730" r:id="rId33"/>
    <p:sldId id="731" r:id="rId34"/>
    <p:sldId id="732" r:id="rId35"/>
    <p:sldId id="733" r:id="rId36"/>
    <p:sldId id="716" r:id="rId37"/>
    <p:sldId id="717" r:id="rId38"/>
    <p:sldId id="734" r:id="rId39"/>
    <p:sldId id="671" r:id="rId40"/>
    <p:sldId id="673" r:id="rId41"/>
    <p:sldId id="674" r:id="rId42"/>
    <p:sldId id="675" r:id="rId43"/>
    <p:sldId id="735" r:id="rId44"/>
    <p:sldId id="672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478" autoAdjust="0"/>
  </p:normalViewPr>
  <p:slideViewPr>
    <p:cSldViewPr snapToGrid="0">
      <p:cViewPr varScale="1">
        <p:scale>
          <a:sx n="97" d="100"/>
          <a:sy n="97" d="100"/>
        </p:scale>
        <p:origin x="-100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CF970-6833-4B50-A0C0-121238D367E4}" type="datetimeFigureOut">
              <a:rPr lang="en-GB" smtClean="0"/>
              <a:pPr/>
              <a:t>07/01/2013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C8CE2-4EC9-43A8-851C-B48A97B0B3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28349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84FAA7-AC92-44F1-A655-71D7F8E79EAA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5DCAF6-5086-4C11-8A0D-FF861C8AC633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739A8C-AE7D-45C6-A14C-D6879D558BEE}" type="slidenum">
              <a:rPr lang="en-US"/>
              <a:pPr/>
              <a:t>15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A9F54C-CE7E-434C-A270-EE804699289C}" type="slidenum">
              <a:rPr lang="en-US"/>
              <a:pPr/>
              <a:t>16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Habituation </a:t>
            </a:r>
          </a:p>
          <a:p>
            <a:pPr lvl="1"/>
            <a:r>
              <a:rPr lang="en-US" dirty="0" smtClean="0"/>
              <a:t>The response to steady or repeated (harmless) stimulus </a:t>
            </a:r>
            <a:r>
              <a:rPr lang="en-US" u="sng" dirty="0" smtClean="0"/>
              <a:t>decreases</a:t>
            </a:r>
            <a:r>
              <a:rPr lang="en-US" dirty="0" smtClean="0"/>
              <a:t> over time.</a:t>
            </a:r>
          </a:p>
          <a:p>
            <a:pPr lvl="1"/>
            <a:r>
              <a:rPr lang="en-US" dirty="0" smtClean="0"/>
              <a:t>Example: You don’t hear your air conditioner after it’s been running awhile, or sounds of night insects</a:t>
            </a:r>
          </a:p>
          <a:p>
            <a:r>
              <a:rPr lang="en-US" dirty="0" smtClean="0"/>
              <a:t>Sensitization</a:t>
            </a:r>
          </a:p>
          <a:p>
            <a:pPr lvl="1"/>
            <a:r>
              <a:rPr lang="en-US" dirty="0" smtClean="0"/>
              <a:t>The experience of one stimulus </a:t>
            </a:r>
            <a:r>
              <a:rPr lang="en-US" u="sng" dirty="0" smtClean="0"/>
              <a:t>heightens</a:t>
            </a:r>
            <a:r>
              <a:rPr lang="en-US" dirty="0" smtClean="0"/>
              <a:t> the response to a subsequent stimulus.</a:t>
            </a:r>
          </a:p>
          <a:p>
            <a:pPr lvl="1"/>
            <a:r>
              <a:rPr lang="en-US" dirty="0" smtClean="0"/>
              <a:t>Presumably harmful</a:t>
            </a:r>
          </a:p>
          <a:p>
            <a:pPr lvl="1"/>
            <a:r>
              <a:rPr lang="en-US" dirty="0" smtClean="0"/>
              <a:t>Example: People are ‘jumpy’ following natural disasters, like earthquakes.</a:t>
            </a:r>
          </a:p>
          <a:p>
            <a:endParaRPr lang="en-US" dirty="0" smtClean="0"/>
          </a:p>
          <a:p>
            <a:r>
              <a:rPr lang="en-US" dirty="0" smtClean="0"/>
              <a:t>Difference is:</a:t>
            </a:r>
          </a:p>
          <a:p>
            <a:r>
              <a:rPr lang="en-US" dirty="0" smtClean="0"/>
              <a:t>1. Intensity of stimulus: usually low intensity, habit; high, </a:t>
            </a:r>
            <a:r>
              <a:rPr lang="en-US" dirty="0" err="1" smtClean="0"/>
              <a:t>sens</a:t>
            </a:r>
            <a:endParaRPr lang="en-US" dirty="0" smtClean="0"/>
          </a:p>
          <a:p>
            <a:r>
              <a:rPr lang="en-US" dirty="0" smtClean="0"/>
              <a:t>2. whether or not we have deemed the stimuli to be dangerous or not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C8CE2-4EC9-43A8-851C-B48A97B0B3C7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C8CE2-4EC9-43A8-851C-B48A97B0B3C7}" type="slidenum">
              <a:rPr lang="en-GB" smtClean="0"/>
              <a:pPr/>
              <a:t>44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819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819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819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GB">
                <a:latin typeface="Arial" charset="0"/>
              </a:endParaRPr>
            </a:p>
          </p:txBody>
        </p:sp>
      </p:grpSp>
      <p:sp>
        <p:nvSpPr>
          <p:cNvPr id="819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200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155C6A93-BBB9-4F3E-86CC-09A735E9A6C7}" type="datetimeFigureOut">
              <a:rPr lang="en-GB" smtClean="0"/>
              <a:pPr/>
              <a:t>07/01/2013</a:t>
            </a:fld>
            <a:endParaRPr lang="en-GB"/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5DA3421-4D78-4EBB-B9F9-C747D415C0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5C6A93-BBB9-4F3E-86CC-09A735E9A6C7}" type="datetimeFigureOut">
              <a:rPr lang="en-GB" smtClean="0"/>
              <a:pPr/>
              <a:t>07/01/2013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DA3421-4D78-4EBB-B9F9-C747D415C0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5C6A93-BBB9-4F3E-86CC-09A735E9A6C7}" type="datetimeFigureOut">
              <a:rPr lang="en-GB" smtClean="0"/>
              <a:pPr/>
              <a:t>07/01/2013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DA3421-4D78-4EBB-B9F9-C747D415C0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370013" y="301625"/>
            <a:ext cx="7313612" cy="5640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55C6A93-BBB9-4F3E-86CC-09A735E9A6C7}" type="datetimeFigureOut">
              <a:rPr lang="en-GB" smtClean="0"/>
              <a:pPr/>
              <a:t>07/01/2013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5DA3421-4D78-4EBB-B9F9-C747D415C0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70013" y="1827213"/>
            <a:ext cx="3579812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370013" y="3960813"/>
            <a:ext cx="3579812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55C6A93-BBB9-4F3E-86CC-09A735E9A6C7}" type="datetimeFigureOut">
              <a:rPr lang="en-GB" smtClean="0"/>
              <a:pPr/>
              <a:t>07/01/2013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5DA3421-4D78-4EBB-B9F9-C747D415C0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55C6A93-BBB9-4F3E-86CC-09A735E9A6C7}" type="datetimeFigureOut">
              <a:rPr lang="en-GB" smtClean="0"/>
              <a:pPr/>
              <a:t>07/01/2013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5DA3421-4D78-4EBB-B9F9-C747D415C0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(c) Allyn &amp; Bacon 2004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0B298-59C4-4556-AB6D-96480F839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5C6A93-BBB9-4F3E-86CC-09A735E9A6C7}" type="datetimeFigureOut">
              <a:rPr lang="en-GB" smtClean="0"/>
              <a:pPr/>
              <a:t>07/01/2013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DA3421-4D78-4EBB-B9F9-C747D415C0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5C6A93-BBB9-4F3E-86CC-09A735E9A6C7}" type="datetimeFigureOut">
              <a:rPr lang="en-GB" smtClean="0"/>
              <a:pPr/>
              <a:t>07/01/2013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DA3421-4D78-4EBB-B9F9-C747D415C0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5C6A93-BBB9-4F3E-86CC-09A735E9A6C7}" type="datetimeFigureOut">
              <a:rPr lang="en-GB" smtClean="0"/>
              <a:pPr/>
              <a:t>07/01/2013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DA3421-4D78-4EBB-B9F9-C747D415C0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5C6A93-BBB9-4F3E-86CC-09A735E9A6C7}" type="datetimeFigureOut">
              <a:rPr lang="en-GB" smtClean="0"/>
              <a:pPr/>
              <a:t>07/01/2013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DA3421-4D78-4EBB-B9F9-C747D415C0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5C6A93-BBB9-4F3E-86CC-09A735E9A6C7}" type="datetimeFigureOut">
              <a:rPr lang="en-GB" smtClean="0"/>
              <a:pPr/>
              <a:t>07/01/2013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DA3421-4D78-4EBB-B9F9-C747D415C0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5C6A93-BBB9-4F3E-86CC-09A735E9A6C7}" type="datetimeFigureOut">
              <a:rPr lang="en-GB" smtClean="0"/>
              <a:pPr/>
              <a:t>07/01/2013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DA3421-4D78-4EBB-B9F9-C747D415C0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5C6A93-BBB9-4F3E-86CC-09A735E9A6C7}" type="datetimeFigureOut">
              <a:rPr lang="en-GB" smtClean="0"/>
              <a:pPr/>
              <a:t>07/01/2013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DA3421-4D78-4EBB-B9F9-C747D415C0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5C6A93-BBB9-4F3E-86CC-09A735E9A6C7}" type="datetimeFigureOut">
              <a:rPr lang="en-GB" smtClean="0"/>
              <a:pPr/>
              <a:t>07/01/2013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DA3421-4D78-4EBB-B9F9-C747D415C0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7171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7172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GB">
                <a:latin typeface="Arial" charset="0"/>
              </a:endParaRPr>
            </a:p>
          </p:txBody>
        </p:sp>
        <p:sp>
          <p:nvSpPr>
            <p:cNvPr id="7173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17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fld id="{155C6A93-BBB9-4F3E-86CC-09A735E9A6C7}" type="datetimeFigureOut">
              <a:rPr lang="en-GB" smtClean="0"/>
              <a:pPr/>
              <a:t>07/01/2013</a:t>
            </a:fld>
            <a:endParaRPr lang="en-GB"/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GB"/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5DA3421-4D78-4EBB-B9F9-C747D415C00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Chapter 11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Memory, Learning and Amnesia</a:t>
            </a:r>
            <a:br>
              <a:rPr lang="en-GB" dirty="0" smtClean="0"/>
            </a:br>
            <a:endParaRPr lang="en-GB" dirty="0" smtClean="0"/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Classic conditioning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Classic conditioning is sometimes referred to as </a:t>
            </a:r>
            <a:r>
              <a:rPr lang="en-GB" sz="2000" dirty="0" err="1" smtClean="0"/>
              <a:t>Pavlovian</a:t>
            </a:r>
            <a:r>
              <a:rPr lang="en-GB" sz="2000" dirty="0" smtClean="0"/>
              <a:t> conditioning</a:t>
            </a:r>
          </a:p>
          <a:p>
            <a:pPr lvl="1"/>
            <a:r>
              <a:rPr lang="en-US" sz="1600" dirty="0" smtClean="0"/>
              <a:t>UCR – drool in response to food (not learned)</a:t>
            </a:r>
          </a:p>
          <a:p>
            <a:pPr lvl="1"/>
            <a:r>
              <a:rPr lang="en-US" sz="1600" dirty="0" smtClean="0"/>
              <a:t>UCS – food (triggers drool reflex)</a:t>
            </a:r>
          </a:p>
          <a:p>
            <a:pPr lvl="1"/>
            <a:r>
              <a:rPr lang="en-US" sz="1600" dirty="0" smtClean="0"/>
              <a:t>CR – drool in response to sound of bell (learned)</a:t>
            </a:r>
          </a:p>
          <a:p>
            <a:pPr lvl="1"/>
            <a:r>
              <a:rPr lang="en-US" sz="1600" dirty="0" smtClean="0"/>
              <a:t>CS – sound of bell (triggers drool reflex)</a:t>
            </a:r>
          </a:p>
          <a:p>
            <a:endParaRPr lang="en-GB" sz="2000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9636" y="4048017"/>
            <a:ext cx="4345969" cy="257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Instrumental or operant conditioning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Unlike classical conditioning, operant conditioning involves altering ‘voluntary behaviour’ or operant behaviour </a:t>
            </a:r>
          </a:p>
          <a:p>
            <a:r>
              <a:rPr lang="en-GB" sz="2000" dirty="0" smtClean="0"/>
              <a:t>Skinner developed the concept of operant conditioning</a:t>
            </a:r>
          </a:p>
          <a:p>
            <a:r>
              <a:rPr lang="en-GB" sz="2000" dirty="0" smtClean="0"/>
              <a:t>Extinction is the lack of any consequence following a behaviour</a:t>
            </a:r>
          </a:p>
          <a:p>
            <a:r>
              <a:rPr lang="en-US" sz="2000" dirty="0" smtClean="0"/>
              <a:t>Shaping</a:t>
            </a:r>
          </a:p>
          <a:p>
            <a:pPr lvl="1"/>
            <a:r>
              <a:rPr lang="en-US" sz="2000" dirty="0" smtClean="0"/>
              <a:t>Guiding current </a:t>
            </a:r>
            <a:r>
              <a:rPr lang="en-US" sz="2000" dirty="0" err="1" smtClean="0"/>
              <a:t>behaviour</a:t>
            </a:r>
            <a:r>
              <a:rPr lang="en-US" sz="2000" dirty="0" smtClean="0"/>
              <a:t> towards some desired </a:t>
            </a:r>
            <a:r>
              <a:rPr lang="en-US" sz="2000" dirty="0" err="1" smtClean="0"/>
              <a:t>behaviour</a:t>
            </a:r>
            <a:r>
              <a:rPr lang="en-US" sz="2000" dirty="0" smtClean="0"/>
              <a:t> through successive approximations</a:t>
            </a:r>
          </a:p>
          <a:p>
            <a:endParaRPr lang="en-GB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Instrumental or operant conditioning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 err="1" smtClean="0"/>
              <a:t>Reinforcers</a:t>
            </a:r>
            <a:r>
              <a:rPr lang="en-GB" sz="1800" dirty="0" smtClean="0"/>
              <a:t> can be one of two types: </a:t>
            </a:r>
          </a:p>
          <a:p>
            <a:pPr lvl="1"/>
            <a:r>
              <a:rPr lang="en-GB" sz="1800" dirty="0" smtClean="0"/>
              <a:t>Positive </a:t>
            </a:r>
            <a:r>
              <a:rPr lang="en-GB" sz="1800" dirty="0" err="1" smtClean="0"/>
              <a:t>reinforcers</a:t>
            </a:r>
            <a:r>
              <a:rPr lang="en-GB" sz="1800" dirty="0"/>
              <a:t> </a:t>
            </a:r>
            <a:r>
              <a:rPr lang="en-GB" sz="1800" dirty="0" smtClean="0"/>
              <a:t>– positive outcomes follow the behaviour</a:t>
            </a:r>
          </a:p>
          <a:p>
            <a:pPr lvl="1"/>
            <a:r>
              <a:rPr lang="en-GB" sz="1800" dirty="0" smtClean="0"/>
              <a:t>Negative </a:t>
            </a:r>
            <a:r>
              <a:rPr lang="en-GB" sz="1800" dirty="0" err="1" smtClean="0"/>
              <a:t>reinforcers</a:t>
            </a:r>
            <a:r>
              <a:rPr lang="en-GB" sz="1800" dirty="0" smtClean="0"/>
              <a:t> – taking away unfavourable things after a behaviour and so, in this case, a reaction is made stronger by taking away something that is disliked or seen as unpleasant </a:t>
            </a:r>
          </a:p>
          <a:p>
            <a:endParaRPr lang="en-GB" sz="1800" dirty="0" smtClean="0"/>
          </a:p>
          <a:p>
            <a:r>
              <a:rPr lang="en-GB" sz="1800" dirty="0" smtClean="0"/>
              <a:t>Two types of punishment exist:</a:t>
            </a:r>
          </a:p>
          <a:p>
            <a:pPr lvl="1"/>
            <a:r>
              <a:rPr lang="en-GB" sz="1800" dirty="0" smtClean="0"/>
              <a:t>Positive punishment – consists of giving an unfavourable element such as to weaken the subsequent response </a:t>
            </a:r>
          </a:p>
          <a:p>
            <a:pPr lvl="1"/>
            <a:r>
              <a:rPr lang="en-GB" sz="1800" dirty="0" smtClean="0"/>
              <a:t>Negative punishment – a favourable event or outcome is taken away following a specific behaviour 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Neural mechanisms of reinforcement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Medial forebrain bundle (MFB) from the midbrain to the anterior basal forebrain passing through the lateral hypothalamus </a:t>
            </a:r>
          </a:p>
          <a:p>
            <a:r>
              <a:rPr lang="en-GB" sz="2000" dirty="0" smtClean="0"/>
              <a:t>Electrical stimulation in regions of the lateral hypothalamic area are positively reinforcing and induces eating in satiated animals </a:t>
            </a:r>
          </a:p>
          <a:p>
            <a:r>
              <a:rPr lang="en-GB" sz="2000" dirty="0" smtClean="0"/>
              <a:t>The mesolimbic dopamine pathway plays a major role in reinforcement   </a:t>
            </a:r>
            <a:endParaRPr lang="en-GB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Hebbian</a:t>
            </a:r>
            <a:r>
              <a:rPr lang="en-GB" dirty="0" smtClean="0"/>
              <a:t> theory 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Donald </a:t>
            </a:r>
            <a:r>
              <a:rPr lang="en-GB" sz="2400" dirty="0" err="1" smtClean="0"/>
              <a:t>Hebb's</a:t>
            </a:r>
            <a:r>
              <a:rPr lang="en-GB" sz="2400" dirty="0" smtClean="0"/>
              <a:t> theory (1949)</a:t>
            </a:r>
          </a:p>
          <a:p>
            <a:r>
              <a:rPr lang="en-GB" sz="2400" dirty="0" smtClean="0"/>
              <a:t>If one neuron’s activity or firing repeatedly contributes to the firing of another cell, the size of this contribution will tend to increase gradually with time</a:t>
            </a:r>
          </a:p>
          <a:p>
            <a:r>
              <a:rPr lang="en-GB" sz="2400" dirty="0" smtClean="0"/>
              <a:t>Cell assemblies are the most basic unit of memory</a:t>
            </a:r>
          </a:p>
          <a:p>
            <a:r>
              <a:rPr lang="en-GB" sz="2400" dirty="0" smtClean="0"/>
              <a:t>Theory can explain short-term memory</a:t>
            </a:r>
          </a:p>
          <a:p>
            <a:r>
              <a:rPr lang="en-GB" sz="2400" dirty="0" smtClean="0"/>
              <a:t>May not account for long-term memory</a:t>
            </a:r>
            <a:endParaRPr lang="en-GB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089293" y="0"/>
            <a:ext cx="7793037" cy="1462087"/>
          </a:xfrm>
        </p:spPr>
        <p:txBody>
          <a:bodyPr/>
          <a:lstStyle/>
          <a:p>
            <a:r>
              <a:rPr lang="en-US" dirty="0" err="1" smtClean="0"/>
              <a:t>Aplysia</a:t>
            </a:r>
            <a:r>
              <a:rPr lang="en-US" dirty="0" smtClean="0"/>
              <a:t> </a:t>
            </a:r>
            <a:r>
              <a:rPr lang="en-US" dirty="0" err="1" smtClean="0"/>
              <a:t>californica</a:t>
            </a:r>
            <a:endParaRPr lang="en-US" dirty="0" smtClean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 dirty="0" smtClean="0"/>
              <a:t>The gill is used for breathing</a:t>
            </a:r>
          </a:p>
          <a:p>
            <a:r>
              <a:rPr lang="en-US" sz="2000" dirty="0" smtClean="0"/>
              <a:t>The gill is covered with the mantle shelf</a:t>
            </a:r>
          </a:p>
          <a:p>
            <a:r>
              <a:rPr lang="en-US" sz="2000" dirty="0" smtClean="0"/>
              <a:t>Waste and seawater are released through the siphon</a:t>
            </a:r>
          </a:p>
          <a:p>
            <a:r>
              <a:rPr lang="en-US" sz="2000" dirty="0" smtClean="0"/>
              <a:t>The gill-withdrawal reflex produced by touching the siphon, which leads to a retraction of the gill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DB085-F089-49B0-A5E9-C30CE452CA6E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633573" y="1845960"/>
            <a:ext cx="4270375" cy="2384425"/>
            <a:chOff x="304800" y="1958975"/>
            <a:chExt cx="4270375" cy="2384425"/>
          </a:xfrm>
        </p:grpSpPr>
        <p:pic>
          <p:nvPicPr>
            <p:cNvPr id="8197" name="Picture 4" descr="fig_12_03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4800" y="1958975"/>
              <a:ext cx="4270375" cy="2384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" name="Group 10"/>
            <p:cNvGrpSpPr/>
            <p:nvPr/>
          </p:nvGrpSpPr>
          <p:grpSpPr>
            <a:xfrm>
              <a:off x="1828800" y="1981200"/>
              <a:ext cx="1828800" cy="2286000"/>
              <a:chOff x="1828800" y="1981200"/>
              <a:chExt cx="1828800" cy="2286000"/>
            </a:xfrm>
          </p:grpSpPr>
          <p:sp>
            <p:nvSpPr>
              <p:cNvPr id="8199" name="Rectangle 6"/>
              <p:cNvSpPr>
                <a:spLocks noChangeArrowheads="1"/>
              </p:cNvSpPr>
              <p:nvPr/>
            </p:nvSpPr>
            <p:spPr bwMode="auto">
              <a:xfrm>
                <a:off x="1828800" y="3886200"/>
                <a:ext cx="1143000" cy="381000"/>
              </a:xfrm>
              <a:prstGeom prst="rect">
                <a:avLst/>
              </a:prstGeom>
              <a:solidFill>
                <a:schemeClr val="accent1">
                  <a:alpha val="16078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0" name="Rectangle 7"/>
              <p:cNvSpPr>
                <a:spLocks noChangeArrowheads="1"/>
              </p:cNvSpPr>
              <p:nvPr/>
            </p:nvSpPr>
            <p:spPr bwMode="auto">
              <a:xfrm>
                <a:off x="2971800" y="1981200"/>
                <a:ext cx="685800" cy="457200"/>
              </a:xfrm>
              <a:prstGeom prst="rect">
                <a:avLst/>
              </a:prstGeom>
              <a:solidFill>
                <a:schemeClr val="accent1">
                  <a:alpha val="16078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1" name="Rectangle 8"/>
              <p:cNvSpPr>
                <a:spLocks noChangeArrowheads="1"/>
              </p:cNvSpPr>
              <p:nvPr/>
            </p:nvSpPr>
            <p:spPr bwMode="auto">
              <a:xfrm>
                <a:off x="1981200" y="1981200"/>
                <a:ext cx="685800" cy="381000"/>
              </a:xfrm>
              <a:prstGeom prst="rect">
                <a:avLst/>
              </a:prstGeom>
              <a:solidFill>
                <a:schemeClr val="accent1">
                  <a:alpha val="16078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563242" y="4571679"/>
            <a:ext cx="4267200" cy="2162175"/>
            <a:chOff x="347484" y="4314825"/>
            <a:chExt cx="4267200" cy="2162175"/>
          </a:xfrm>
        </p:grpSpPr>
        <p:pic>
          <p:nvPicPr>
            <p:cNvPr id="8198" name="Picture 5" descr="fig_12_03b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7484" y="4314825"/>
              <a:ext cx="4267200" cy="2162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2" name="Rectangle 9"/>
            <p:cNvSpPr>
              <a:spLocks noChangeArrowheads="1"/>
            </p:cNvSpPr>
            <p:nvPr/>
          </p:nvSpPr>
          <p:spPr bwMode="auto">
            <a:xfrm>
              <a:off x="2133600" y="4343400"/>
              <a:ext cx="1219200" cy="381000"/>
            </a:xfrm>
            <a:prstGeom prst="rect">
              <a:avLst/>
            </a:prstGeom>
            <a:solidFill>
              <a:schemeClr val="accent2">
                <a:alpha val="16078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Nonassociative</a:t>
            </a:r>
            <a:r>
              <a:rPr lang="en-US" dirty="0" smtClean="0"/>
              <a:t> learning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Habituation </a:t>
            </a:r>
          </a:p>
          <a:p>
            <a:pPr lvl="1"/>
            <a:r>
              <a:rPr lang="en-US" dirty="0" smtClean="0"/>
              <a:t>The response to steady or repeated (harmless) stimulus decreases over time</a:t>
            </a:r>
          </a:p>
          <a:p>
            <a:endParaRPr lang="en-US" dirty="0" smtClean="0"/>
          </a:p>
          <a:p>
            <a:r>
              <a:rPr lang="en-US" dirty="0" smtClean="0"/>
              <a:t>Sensitization</a:t>
            </a:r>
          </a:p>
          <a:p>
            <a:pPr lvl="1"/>
            <a:r>
              <a:rPr lang="en-US" dirty="0" smtClean="0"/>
              <a:t>The experience of one stimulus heightens the response to a subsequent stimulus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ADF16-9302-44B9-975A-44818965FCB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Aplysia</a:t>
            </a:r>
            <a:r>
              <a:rPr lang="en-US" dirty="0" smtClean="0"/>
              <a:t> </a:t>
            </a:r>
            <a:r>
              <a:rPr lang="en-US" dirty="0" err="1" smtClean="0"/>
              <a:t>californica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The siphon is served by 24 sensory neurons (touch receptors), cell bodies are in the abdominal ganglion</a:t>
            </a:r>
          </a:p>
          <a:p>
            <a:r>
              <a:rPr lang="en-US" sz="1600" dirty="0" smtClean="0"/>
              <a:t>Ganglia collect sensory information</a:t>
            </a:r>
          </a:p>
          <a:p>
            <a:r>
              <a:rPr lang="en-US" sz="1600" dirty="0" smtClean="0"/>
              <a:t>Siphon sensory neurons form synapses with:</a:t>
            </a:r>
          </a:p>
          <a:p>
            <a:pPr lvl="1"/>
            <a:r>
              <a:rPr lang="en-US" sz="1600" dirty="0" smtClean="0"/>
              <a:t>1. Excitatory and inhibitory interneurons</a:t>
            </a:r>
          </a:p>
          <a:p>
            <a:pPr lvl="1"/>
            <a:r>
              <a:rPr lang="en-US" sz="1600" dirty="0" smtClean="0"/>
              <a:t>2. Six motor neurons serving the gill</a:t>
            </a:r>
          </a:p>
          <a:p>
            <a:r>
              <a:rPr lang="en-US" sz="1600" dirty="0" smtClean="0"/>
              <a:t>So if siphon is touched, it sends signals via the sensory neurons in the abdominal ganglion to motor neurons in the gill, telling it to retract – gill withdrawal reflex</a:t>
            </a:r>
          </a:p>
          <a:p>
            <a:r>
              <a:rPr lang="en-US" sz="1600" dirty="0" smtClean="0"/>
              <a:t>Now, if siphon is touched repeatedly, this gill-withdrawal reflex gets weaker, i.e. the gill does not withdraw as much – habituation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Aplysia</a:t>
            </a:r>
            <a:r>
              <a:rPr lang="en-US" dirty="0" smtClean="0"/>
              <a:t> </a:t>
            </a:r>
            <a:r>
              <a:rPr lang="en-US" dirty="0" err="1" smtClean="0"/>
              <a:t>californica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Sensitization: this is a little bit more complicated</a:t>
            </a:r>
          </a:p>
          <a:p>
            <a:r>
              <a:rPr lang="en-US" sz="2000" dirty="0" smtClean="0"/>
              <a:t>Sensitization needs a stimulus that can be perceived as harmful</a:t>
            </a:r>
          </a:p>
          <a:p>
            <a:r>
              <a:rPr lang="en-US" sz="2000" dirty="0" smtClean="0"/>
              <a:t>Process – shock tail at the same time as we touch siphon</a:t>
            </a:r>
          </a:p>
          <a:p>
            <a:r>
              <a:rPr lang="en-US" sz="2000" dirty="0" smtClean="0"/>
              <a:t>Sensory neuron in the tail, which sends input to an interneuron</a:t>
            </a:r>
          </a:p>
          <a:p>
            <a:r>
              <a:rPr lang="en-US" sz="2000" dirty="0" smtClean="0"/>
              <a:t>This interneuron sends input to sensory neuron to the gill neurons, and the gill retracts strongly</a:t>
            </a:r>
          </a:p>
          <a:p>
            <a:endParaRPr lang="en-GB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Brain areas involved in memory: the hippocampus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The hippocampus is a component of the limbic system </a:t>
            </a:r>
          </a:p>
          <a:p>
            <a:r>
              <a:rPr lang="en-GB" sz="2000" dirty="0" smtClean="0"/>
              <a:t>Extensive </a:t>
            </a:r>
            <a:r>
              <a:rPr lang="en-GB" sz="2000" dirty="0" err="1" smtClean="0"/>
              <a:t>hippocampal</a:t>
            </a:r>
            <a:r>
              <a:rPr lang="en-GB" sz="2000" dirty="0" smtClean="0"/>
              <a:t> damage may experience the inability to form or retain new memories; this is generally called </a:t>
            </a:r>
            <a:r>
              <a:rPr lang="en-GB" sz="2000" dirty="0" err="1" smtClean="0"/>
              <a:t>anterograde</a:t>
            </a:r>
            <a:r>
              <a:rPr lang="en-GB" sz="2000" dirty="0" smtClean="0"/>
              <a:t> amnesia and </a:t>
            </a:r>
          </a:p>
          <a:p>
            <a:r>
              <a:rPr lang="en-GB" sz="2000" dirty="0" smtClean="0"/>
              <a:t>Can affect memories created before injury termed retrograde amnesia</a:t>
            </a:r>
          </a:p>
          <a:p>
            <a:r>
              <a:rPr lang="en-GB" sz="2000" dirty="0" smtClean="0"/>
              <a:t>Place cells</a:t>
            </a:r>
          </a:p>
          <a:p>
            <a:r>
              <a:rPr lang="en-GB" sz="2000" dirty="0" smtClean="0"/>
              <a:t>Plasticity of brain – LTP</a:t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endParaRPr lang="en-GB" sz="2000" dirty="0" smtClean="0"/>
          </a:p>
          <a:p>
            <a:endParaRPr lang="en-GB" dirty="0"/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4679" y="4289782"/>
            <a:ext cx="233362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Atkinson-</a:t>
            </a:r>
            <a:r>
              <a:rPr lang="en-US" altLang="en-US" dirty="0" err="1" smtClean="0"/>
              <a:t>Shiffrin</a:t>
            </a:r>
            <a:r>
              <a:rPr lang="en-US" altLang="en-US" dirty="0" smtClean="0"/>
              <a:t> memory model</a:t>
            </a:r>
            <a:endParaRPr lang="en-US" alt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Three stages of memory storage</a:t>
            </a:r>
          </a:p>
          <a:p>
            <a:pPr lvl="1"/>
            <a:r>
              <a:rPr lang="en-US" altLang="en-US" dirty="0" smtClean="0"/>
              <a:t>Sensory register – .5-1 seconds</a:t>
            </a:r>
          </a:p>
          <a:p>
            <a:pPr lvl="1"/>
            <a:r>
              <a:rPr lang="en-US" altLang="en-US" dirty="0" smtClean="0"/>
              <a:t>Short-term store – 10-15 seconds</a:t>
            </a:r>
          </a:p>
          <a:p>
            <a:pPr lvl="1"/>
            <a:r>
              <a:rPr lang="en-US" altLang="en-US" dirty="0" smtClean="0"/>
              <a:t>Long-term store – relatively permanent</a:t>
            </a:r>
          </a:p>
          <a:p>
            <a:pPr lvl="2"/>
            <a:r>
              <a:rPr lang="en-US" altLang="en-US" dirty="0" smtClean="0"/>
              <a:t>Interference </a:t>
            </a:r>
          </a:p>
          <a:p>
            <a:pPr lvl="2"/>
            <a:r>
              <a:rPr lang="en-US" altLang="en-US" dirty="0" smtClean="0"/>
              <a:t>Memory attributes – external stimuli</a:t>
            </a:r>
          </a:p>
          <a:p>
            <a:pPr lvl="2"/>
            <a:r>
              <a:rPr lang="en-US" altLang="en-US" dirty="0" smtClean="0"/>
              <a:t>Retrieval to short-term store </a:t>
            </a:r>
            <a:r>
              <a:rPr lang="en-US" altLang="en-US" smtClean="0"/>
              <a:t>for </a:t>
            </a:r>
            <a:r>
              <a:rPr lang="en-US" altLang="en-US" smtClean="0"/>
              <a:t>processing</a:t>
            </a:r>
            <a:endParaRPr lang="en-US" altLang="en-US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cellular basis of memory: long-term potentiation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NMDA receptors at rest have magnesium ion (Mg2+) block on their calcium (Ca2+) channels</a:t>
            </a:r>
          </a:p>
          <a:p>
            <a:r>
              <a:rPr lang="en-US" sz="2000" dirty="0" smtClean="0"/>
              <a:t>After partial depolarization, the block is removed and the NMDA receptor allows Ca2+ to enter in response to glutamate</a:t>
            </a:r>
          </a:p>
          <a:p>
            <a:endParaRPr lang="en-GB" dirty="0"/>
          </a:p>
        </p:txBody>
      </p:sp>
      <p:pic>
        <p:nvPicPr>
          <p:cNvPr id="8" name="Picture 7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888" y="3791162"/>
            <a:ext cx="3846222" cy="289152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cellular basis of memory: long-term potentiation</a:t>
            </a:r>
            <a:endParaRPr lang="en-US" dirty="0" smtClean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The Ca1 region has both NMDA and AMPA receptors</a:t>
            </a:r>
          </a:p>
          <a:p>
            <a:r>
              <a:rPr lang="en-US" sz="2000" dirty="0" smtClean="0"/>
              <a:t>Glutamate first activates AMPA receptors </a:t>
            </a:r>
          </a:p>
          <a:p>
            <a:r>
              <a:rPr lang="en-US" sz="2000" dirty="0" smtClean="0"/>
              <a:t>NMDA receptors do not respond until enough AMPA receptors are stimulated and the neuron is partially depolarized</a:t>
            </a:r>
          </a:p>
        </p:txBody>
      </p:sp>
      <p:pic>
        <p:nvPicPr>
          <p:cNvPr id="6" name="Picture 5" descr="Pictur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23431" y="3414862"/>
            <a:ext cx="3923975" cy="29499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cellular basis of memory: long-term potentiation</a:t>
            </a:r>
            <a:endParaRPr lang="en-US" dirty="0" smtClean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NMDA receptors at rest have a magnesium ion (Mg2+) block on their calcium (Ca2+) channels</a:t>
            </a:r>
          </a:p>
          <a:p>
            <a:r>
              <a:rPr lang="en-US" sz="2000" dirty="0" smtClean="0"/>
              <a:t>After partial depolarization, the block is removed and the NMDA receptor allows Ca2+ to enter in response to glutamate</a:t>
            </a:r>
          </a:p>
        </p:txBody>
      </p:sp>
      <p:pic>
        <p:nvPicPr>
          <p:cNvPr id="6" name="Picture 5" descr="Pictur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77517" y="3667873"/>
            <a:ext cx="3736890" cy="28093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cellular basis of memory: long-term potentiation</a:t>
            </a:r>
            <a:endParaRPr lang="en-GB" dirty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The large Ca2+ influx activates protein kinases – enzymes that add phosphate groups to protein molecules</a:t>
            </a:r>
          </a:p>
          <a:p>
            <a:r>
              <a:rPr lang="en-US" sz="2000" dirty="0" smtClean="0"/>
              <a:t>One protein </a:t>
            </a:r>
            <a:r>
              <a:rPr lang="en-US" sz="2000" dirty="0" err="1" smtClean="0"/>
              <a:t>kinase</a:t>
            </a:r>
            <a:r>
              <a:rPr lang="en-US" sz="2000" dirty="0" smtClean="0"/>
              <a:t> is </a:t>
            </a:r>
            <a:r>
              <a:rPr lang="en-US" sz="2000" dirty="0" err="1" smtClean="0"/>
              <a:t>CaMKII</a:t>
            </a:r>
            <a:r>
              <a:rPr lang="en-US" sz="2000" dirty="0" smtClean="0"/>
              <a:t> – it affects AMPA receptors in several ways:</a:t>
            </a:r>
          </a:p>
          <a:p>
            <a:pPr lvl="1"/>
            <a:r>
              <a:rPr lang="en-US" sz="2000" dirty="0" smtClean="0"/>
              <a:t>Causes more AMPA receptors to be produced and inserted in the postsynaptic membrane </a:t>
            </a:r>
          </a:p>
          <a:p>
            <a:pPr lvl="1"/>
            <a:r>
              <a:rPr lang="en-US" sz="2000" dirty="0" smtClean="0"/>
              <a:t>Moves existing nearby AMPA receptors into the active synapse</a:t>
            </a:r>
          </a:p>
          <a:p>
            <a:pPr lvl="1"/>
            <a:r>
              <a:rPr lang="en-US" sz="2000" dirty="0" smtClean="0"/>
              <a:t>Increases conductance of Na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 and K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 ions in membrane-bound receptors</a:t>
            </a:r>
          </a:p>
          <a:p>
            <a:pPr lvl="1"/>
            <a:r>
              <a:rPr lang="en-US" sz="2000" dirty="0" smtClean="0"/>
              <a:t>All increase the synaptic sensitivity to glutamate</a:t>
            </a:r>
          </a:p>
          <a:p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Cerebellum and long-term depression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600" dirty="0" smtClean="0"/>
              <a:t>Long-term depression (LTD) is a process to weaken specific  synapses </a:t>
            </a:r>
          </a:p>
          <a:p>
            <a:r>
              <a:rPr lang="en-GB" sz="1600" dirty="0" err="1" smtClean="0"/>
              <a:t>Cerebellar</a:t>
            </a:r>
            <a:r>
              <a:rPr lang="en-GB" sz="1600" dirty="0" smtClean="0"/>
              <a:t> LTD to be important for motor learning</a:t>
            </a:r>
          </a:p>
          <a:p>
            <a:r>
              <a:rPr lang="en-GB" sz="1600" dirty="0" smtClean="0"/>
              <a:t>Happens when the climbing fibres and parallel fibres are activated at the same time</a:t>
            </a:r>
          </a:p>
          <a:p>
            <a:r>
              <a:rPr lang="en-GB" sz="1600" dirty="0" smtClean="0"/>
              <a:t>Postsynaptic – Purkinje cell</a:t>
            </a:r>
          </a:p>
          <a:p>
            <a:r>
              <a:rPr lang="en-GB" sz="1600" dirty="0" smtClean="0"/>
              <a:t>Glutamate released from the parallel fibre terminals triggers the AMPA-type of receptor and the glutamate receptors and the activation of the glutamate receptor initiates a second messenger cascade</a:t>
            </a:r>
          </a:p>
          <a:p>
            <a:r>
              <a:rPr lang="en-GB" sz="1600" dirty="0" smtClean="0"/>
              <a:t>Activation of the climbing fibres causes a large influx of Ca2+ through voltage-gated channels and an increase in intracellular Ca2+ concentration </a:t>
            </a:r>
          </a:p>
          <a:p>
            <a:r>
              <a:rPr lang="en-GB" sz="1600" dirty="0" smtClean="0"/>
              <a:t>The simultaneous activation of these two intracellular pathways leads to LTD</a:t>
            </a:r>
          </a:p>
          <a:p>
            <a:endParaRPr lang="en-GB" sz="2000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9819" y="321722"/>
            <a:ext cx="7313612" cy="1143000"/>
          </a:xfrm>
        </p:spPr>
        <p:txBody>
          <a:bodyPr/>
          <a:lstStyle/>
          <a:p>
            <a:r>
              <a:rPr lang="en-GB" dirty="0" err="1" smtClean="0"/>
              <a:t>Amygdala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Perform principal roles in forming and storing memories associated with emotional events</a:t>
            </a:r>
          </a:p>
          <a:p>
            <a:r>
              <a:rPr lang="en-GB" dirty="0" smtClean="0"/>
              <a:t>Conditioned fear responses in rats</a:t>
            </a:r>
          </a:p>
          <a:p>
            <a:r>
              <a:rPr lang="en-GB" dirty="0" smtClean="0"/>
              <a:t>Responsible for pleasurable emotional learning (Herbert et al., 2009) 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Motor memory and the basal ganglia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Traditionally regulate the initiation of movements</a:t>
            </a:r>
          </a:p>
          <a:p>
            <a:r>
              <a:rPr lang="en-GB" sz="2400" dirty="0" smtClean="0"/>
              <a:t>Unconscious memory processes like motor skills, locomotion and implicit memory (Wilkinson et al., 2009)</a:t>
            </a:r>
          </a:p>
          <a:p>
            <a:r>
              <a:rPr lang="en-GB" sz="2400" dirty="0" smtClean="0"/>
              <a:t>Damage to basal ganglia – the individual has difficulty learning motor &amp; perceptual-motor skills (Boyd &amp; Winstein, 2004)</a:t>
            </a:r>
            <a:endParaRPr lang="en-GB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Frontal lobe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Coordination of information and working memory</a:t>
            </a:r>
          </a:p>
          <a:p>
            <a:r>
              <a:rPr lang="en-GB" sz="2400" dirty="0" smtClean="0"/>
              <a:t>Lateral prefrontal cortex has been linked to the encoding and retrieval of episodic memory (Lee et al., 2000)</a:t>
            </a:r>
          </a:p>
          <a:p>
            <a:r>
              <a:rPr lang="en-GB" sz="2400" dirty="0" smtClean="0"/>
              <a:t>Play a role in prospective memory (Basso et al., 2010)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Temporal lobe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Plays a role in  recognition memory (Squire et al., 2007)</a:t>
            </a:r>
          </a:p>
          <a:p>
            <a:r>
              <a:rPr lang="en-GB" sz="2400" dirty="0" smtClean="0"/>
              <a:t>Damage to the temporal lobes leads to a range of disturbances, including attention and perceptual disturbances, and problems with organization and language comprehension</a:t>
            </a:r>
            <a:endParaRPr lang="en-GB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Parietal lobe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Individuals with parietal lobe damage exhibit both working memory and long-term memory deficits (Olson &amp; Berryhill, 2009)</a:t>
            </a:r>
          </a:p>
          <a:p>
            <a:r>
              <a:rPr lang="en-GB" sz="2400" dirty="0" smtClean="0"/>
              <a:t>May play a role in the storage of retrieved information in a working memory buffer for further cognitive processing (</a:t>
            </a:r>
            <a:r>
              <a:rPr lang="en-GB" sz="2400" dirty="0" err="1" smtClean="0"/>
              <a:t>Haramati</a:t>
            </a:r>
            <a:r>
              <a:rPr lang="en-GB" sz="2400" dirty="0" smtClean="0"/>
              <a:t> et al., 2008)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Processes in memory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There are three major phases in forming and retrieving memory from long-term memory: </a:t>
            </a:r>
          </a:p>
          <a:p>
            <a:pPr lvl="1"/>
            <a:r>
              <a:rPr lang="en-GB" sz="2400" dirty="0" smtClean="0"/>
              <a:t>Encoding (obtaining and processing information) </a:t>
            </a:r>
          </a:p>
          <a:p>
            <a:pPr lvl="1"/>
            <a:r>
              <a:rPr lang="en-GB" sz="2400" dirty="0" smtClean="0"/>
              <a:t>Storage (producing a record of the </a:t>
            </a:r>
            <a:r>
              <a:rPr lang="en-GB" sz="2400" dirty="0" err="1" smtClean="0"/>
              <a:t>encodedinformation</a:t>
            </a:r>
            <a:r>
              <a:rPr lang="en-GB" sz="2400" dirty="0" smtClean="0"/>
              <a:t>) </a:t>
            </a:r>
          </a:p>
          <a:p>
            <a:pPr lvl="1"/>
            <a:r>
              <a:rPr lang="en-GB" sz="2400" dirty="0" smtClean="0"/>
              <a:t>Retrieval, recall or recollection (retrieving the information that has been stored)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Occipital lobe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Dorsal pathway projects to the parietal lobe and is associated with representation of object locations</a:t>
            </a:r>
          </a:p>
          <a:p>
            <a:r>
              <a:rPr lang="en-GB" dirty="0" smtClean="0"/>
              <a:t>Ventral pathway projects to the temporal lobe and is associated with form recognition and object representation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Amnesia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Amnesia can either be neurological or functional in nature and can be divided into four types:</a:t>
            </a:r>
          </a:p>
          <a:p>
            <a:pPr lvl="1"/>
            <a:r>
              <a:rPr lang="en-GB" sz="2000" dirty="0" smtClean="0"/>
              <a:t>Anterograde amnesia, which is an impairment in storing new memories </a:t>
            </a:r>
          </a:p>
          <a:p>
            <a:pPr lvl="1"/>
            <a:r>
              <a:rPr lang="en-GB" sz="2000" dirty="0" smtClean="0"/>
              <a:t>Retrograde amnesia, which is a loss of old memories, and </a:t>
            </a:r>
          </a:p>
          <a:p>
            <a:pPr lvl="1"/>
            <a:r>
              <a:rPr lang="en-GB" sz="2000" dirty="0" smtClean="0"/>
              <a:t>Psychogenic or functional amnesia, which involves a functional loss of memories </a:t>
            </a:r>
          </a:p>
          <a:p>
            <a:pPr lvl="1"/>
            <a:r>
              <a:rPr lang="en-GB" sz="2000" dirty="0" smtClean="0"/>
              <a:t>Temporary amnesia can also result following the use of certain drugs, such as benzodiazepines and </a:t>
            </a:r>
            <a:r>
              <a:rPr lang="en-GB" sz="2000" dirty="0" err="1" smtClean="0"/>
              <a:t>anticholinergics</a:t>
            </a:r>
            <a:endParaRPr lang="en-GB" sz="20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Anterograde amnesia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Severe impairment in learning new information</a:t>
            </a:r>
          </a:p>
          <a:p>
            <a:r>
              <a:rPr lang="en-GB" sz="2400" dirty="0" smtClean="0"/>
              <a:t>Damage to the hippocampus and associated areas in the medial temporal lobes</a:t>
            </a:r>
          </a:p>
          <a:p>
            <a:r>
              <a:rPr lang="en-GB" sz="2400" dirty="0" err="1" smtClean="0"/>
              <a:t>Korsakoff's</a:t>
            </a:r>
            <a:r>
              <a:rPr lang="en-GB" sz="2400" dirty="0" smtClean="0"/>
              <a:t> syndrome is a good example of this type of amnesia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Retrograde amnesia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Impairment of the memories that were obtained prior to the onset of amnesia</a:t>
            </a:r>
          </a:p>
          <a:p>
            <a:r>
              <a:rPr lang="en-GB" sz="2400" dirty="0" smtClean="0"/>
              <a:t>Patients can still recall the facts and events of their childhood and teenage years (</a:t>
            </a:r>
            <a:r>
              <a:rPr lang="en-GB" sz="2400" dirty="0" err="1" smtClean="0"/>
              <a:t>Kirwan</a:t>
            </a:r>
            <a:r>
              <a:rPr lang="en-GB" sz="2400" dirty="0" smtClean="0"/>
              <a:t> et al., 2008)</a:t>
            </a:r>
            <a:endParaRPr lang="en-GB" sz="24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Psychogenic or functional amnesia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Psychogenic amnesia can happen as an outcome of an emotional trauma</a:t>
            </a:r>
          </a:p>
          <a:p>
            <a:r>
              <a:rPr lang="en-GB" dirty="0" smtClean="0"/>
              <a:t>Symptoms associated with this type of amnesia are different from those of anterograde and retrograde memory loss</a:t>
            </a:r>
            <a:endParaRPr lang="en-GB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study 1: Clive Wearing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One of the most severe documented cases of amnesia</a:t>
            </a:r>
          </a:p>
          <a:p>
            <a:r>
              <a:rPr lang="en-GB" sz="2400" dirty="0" smtClean="0"/>
              <a:t>Infected at the age of 46 with the herpes simplex virus which destroyed his hippocampus and left him profoundly amnesic</a:t>
            </a:r>
          </a:p>
          <a:p>
            <a:r>
              <a:rPr lang="en-GB" sz="2400" dirty="0" smtClean="0"/>
              <a:t>He recognizes his wife and family, retains a normal vocabulary and can still play the piano</a:t>
            </a:r>
            <a:endParaRPr lang="en-GB" sz="24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study 2: Henry Gustav </a:t>
            </a:r>
            <a:r>
              <a:rPr lang="en-GB" dirty="0" err="1" smtClean="0"/>
              <a:t>Molaison</a:t>
            </a:r>
            <a:r>
              <a:rPr lang="en-GB" dirty="0" smtClean="0"/>
              <a:t> (H.M.)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Patient H.M. suffers from amnesia or memory impairment</a:t>
            </a:r>
          </a:p>
          <a:p>
            <a:r>
              <a:rPr lang="en-US" dirty="0" smtClean="0"/>
              <a:t>Retrograde amnesia is the loss of memories formed before onset of amnesia</a:t>
            </a:r>
          </a:p>
          <a:p>
            <a:r>
              <a:rPr lang="en-US" dirty="0" smtClean="0"/>
              <a:t>Anterograde amnesia is the inability to form memories after onset of a disorder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study 2: Henry Gustav </a:t>
            </a:r>
            <a:r>
              <a:rPr lang="en-GB" dirty="0" err="1" smtClean="0"/>
              <a:t>Molaison</a:t>
            </a:r>
            <a:r>
              <a:rPr lang="en-GB" dirty="0" smtClean="0"/>
              <a:t> (H.M.)</a:t>
            </a:r>
            <a:endParaRPr lang="en-US" dirty="0" smtClean="0"/>
          </a:p>
        </p:txBody>
      </p:sp>
      <p:sp>
        <p:nvSpPr>
          <p:cNvPr id="92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Damage to the hippocampus can produce memory deficits</a:t>
            </a:r>
          </a:p>
          <a:p>
            <a:r>
              <a:rPr lang="en-US" dirty="0" smtClean="0"/>
              <a:t>H.M.’s surgery removed the amygdala, the hippocampus and some cortex</a:t>
            </a:r>
          </a:p>
          <a:p>
            <a:r>
              <a:rPr lang="en-US" dirty="0" smtClean="0"/>
              <a:t>H.M.’s memory deficit was confined to verbal tasks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study 2: Henry Gustav </a:t>
            </a:r>
            <a:r>
              <a:rPr lang="en-GB" dirty="0" err="1" smtClean="0"/>
              <a:t>Molaison</a:t>
            </a:r>
            <a:r>
              <a:rPr lang="en-GB" dirty="0" smtClean="0"/>
              <a:t> (H.M.)</a:t>
            </a:r>
            <a:endParaRPr lang="en-GB" dirty="0"/>
          </a:p>
        </p:txBody>
      </p:sp>
      <p:pic>
        <p:nvPicPr>
          <p:cNvPr id="4" name="Picture 8" descr="BP6e-Fig-17-02-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43288" y="2671282"/>
            <a:ext cx="4402723" cy="3308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Procedural memory intact</a:t>
            </a:r>
            <a:endParaRPr lang="en-GB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Memory</a:t>
            </a:r>
            <a:endParaRPr lang="en-GB" dirty="0"/>
          </a:p>
        </p:txBody>
      </p:sp>
      <p:pic>
        <p:nvPicPr>
          <p:cNvPr id="6" name="Content Placeholder 5" descr="memory system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82545" y="1827213"/>
            <a:ext cx="7288547" cy="41148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Sensory memory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Corresponds to about the first 200-500 milliseconds after the perception of an item</a:t>
            </a:r>
          </a:p>
          <a:p>
            <a:r>
              <a:rPr lang="en-GB" sz="2000" dirty="0" smtClean="0"/>
              <a:t>The definition of sensory memory is in truth numerous sensory memory systems, one associated with each sense </a:t>
            </a:r>
          </a:p>
          <a:p>
            <a:r>
              <a:rPr lang="en-GB" sz="2000" dirty="0" smtClean="0"/>
              <a:t>Sensory memory for vision, called iconic memory</a:t>
            </a:r>
            <a:endParaRPr lang="en-GB" sz="2000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7850" y="4222679"/>
            <a:ext cx="4418851" cy="2160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Conditioning</a:t>
            </a:r>
            <a:endParaRPr lang="en-GB" dirty="0"/>
          </a:p>
        </p:txBody>
      </p:sp>
      <p:pic>
        <p:nvPicPr>
          <p:cNvPr id="7" name="Content Placeholder 6" descr="conditioning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54944" y="2855913"/>
            <a:ext cx="7143750" cy="2057400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Neural areas &amp; memory</a:t>
            </a:r>
            <a:endParaRPr lang="en-GB" dirty="0"/>
          </a:p>
        </p:txBody>
      </p:sp>
      <p:pic>
        <p:nvPicPr>
          <p:cNvPr id="6" name="Content Placeholder 5" descr="brain area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40270" y="1827213"/>
            <a:ext cx="5973097" cy="4114800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Amnesia</a:t>
            </a:r>
            <a:endParaRPr lang="en-GB" dirty="0"/>
          </a:p>
        </p:txBody>
      </p:sp>
      <p:pic>
        <p:nvPicPr>
          <p:cNvPr id="6" name="Content Placeholder 5" descr="amnesia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0013" y="2112100"/>
            <a:ext cx="7313612" cy="3545026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Memory</a:t>
            </a:r>
            <a:endParaRPr lang="en-GB" dirty="0"/>
          </a:p>
        </p:txBody>
      </p:sp>
      <p:pic>
        <p:nvPicPr>
          <p:cNvPr id="4" name="Content Placeholder 3" descr="memory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72665" y="1827212"/>
            <a:ext cx="2697154" cy="48548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Readings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z="1400" dirty="0" smtClean="0"/>
              <a:t>Barnes, J. (2011). </a:t>
            </a:r>
            <a:r>
              <a:rPr lang="en-GB" sz="1400" i="1" dirty="0" smtClean="0"/>
              <a:t>Essential Biological Psychology</a:t>
            </a:r>
            <a:r>
              <a:rPr lang="en-GB" sz="1400" dirty="0" smtClean="0"/>
              <a:t> (Chapter 11). London: Sage.</a:t>
            </a:r>
          </a:p>
          <a:p>
            <a:pPr eaLnBrk="1" hangingPunct="1"/>
            <a:endParaRPr lang="en-GB" sz="1400" dirty="0" smtClean="0"/>
          </a:p>
          <a:p>
            <a:pPr eaLnBrk="1" hangingPunct="1"/>
            <a:r>
              <a:rPr lang="en-GB" sz="1400" i="1" dirty="0" smtClean="0"/>
              <a:t>The Essentials</a:t>
            </a:r>
          </a:p>
          <a:p>
            <a:pPr>
              <a:buNone/>
            </a:pPr>
            <a:r>
              <a:rPr lang="en-GB" sz="1400" dirty="0" smtClean="0"/>
              <a:t>	</a:t>
            </a:r>
            <a:r>
              <a:rPr lang="en-GB" sz="1400" dirty="0" err="1" smtClean="0"/>
              <a:t>Baddeley</a:t>
            </a:r>
            <a:r>
              <a:rPr lang="en-GB" sz="1400" dirty="0" smtClean="0"/>
              <a:t>, A.D. (1999). </a:t>
            </a:r>
            <a:r>
              <a:rPr lang="en-GB" sz="1400" i="1" dirty="0" smtClean="0"/>
              <a:t>Essentials of Human Memory</a:t>
            </a:r>
            <a:r>
              <a:rPr lang="en-GB" sz="1400" dirty="0" smtClean="0"/>
              <a:t>. Hove, East Sussex: Psychology Press.</a:t>
            </a:r>
          </a:p>
          <a:p>
            <a:pPr eaLnBrk="1" hangingPunct="1">
              <a:buNone/>
            </a:pPr>
            <a:endParaRPr lang="en-GB" sz="1400" dirty="0" smtClean="0"/>
          </a:p>
          <a:p>
            <a:pPr eaLnBrk="1" hangingPunct="1"/>
            <a:r>
              <a:rPr lang="en-GB" sz="1400" i="1" dirty="0" smtClean="0"/>
              <a:t>Next Steps</a:t>
            </a:r>
          </a:p>
          <a:p>
            <a:pPr>
              <a:buNone/>
            </a:pPr>
            <a:r>
              <a:rPr lang="en-GB" sz="1400" dirty="0" smtClean="0"/>
              <a:t> 	Bird, C.M., &amp; Burgess, N. (2008). The hippocampus and memory: insights from spatial processing. [Review]. </a:t>
            </a:r>
            <a:r>
              <a:rPr lang="en-GB" sz="1400" i="1" dirty="0" smtClean="0"/>
              <a:t>Nature Reviews Neuroscience</a:t>
            </a:r>
            <a:r>
              <a:rPr lang="en-GB" sz="1400" dirty="0" smtClean="0"/>
              <a:t>, 9(3), 182-194.</a:t>
            </a:r>
          </a:p>
          <a:p>
            <a:pPr eaLnBrk="1" hangingPunct="1">
              <a:buNone/>
            </a:pPr>
            <a:endParaRPr lang="en-GB" sz="1400" dirty="0" smtClean="0">
              <a:ea typeface="+mn-ea"/>
              <a:cs typeface="+mn-cs"/>
            </a:endParaRPr>
          </a:p>
          <a:p>
            <a:pPr eaLnBrk="1" hangingPunct="1"/>
            <a:r>
              <a:rPr lang="en-US" sz="1400" i="1" dirty="0" smtClean="0"/>
              <a:t>Delving Deeper</a:t>
            </a:r>
          </a:p>
          <a:p>
            <a:pPr>
              <a:buNone/>
            </a:pPr>
            <a:r>
              <a:rPr lang="en-GB" sz="1400" dirty="0" smtClean="0"/>
              <a:t>	Squire, L.R., </a:t>
            </a:r>
            <a:r>
              <a:rPr lang="en-GB" sz="1400" dirty="0" err="1" smtClean="0"/>
              <a:t>Wixted</a:t>
            </a:r>
            <a:r>
              <a:rPr lang="en-GB" sz="1400" dirty="0" smtClean="0"/>
              <a:t>, J.T., &amp; Clark, R.E. (2007). Recognition memory and the medial temporal lobe: a new perspective. </a:t>
            </a:r>
            <a:r>
              <a:rPr lang="en-GB" sz="1400" i="1" dirty="0" smtClean="0"/>
              <a:t>Nature Reviews Neuroscience</a:t>
            </a:r>
            <a:r>
              <a:rPr lang="en-GB" sz="1400" dirty="0" smtClean="0"/>
              <a:t>, 8(11), 872-883.</a:t>
            </a:r>
          </a:p>
          <a:p>
            <a:pPr>
              <a:buNone/>
            </a:pPr>
            <a:endParaRPr lang="en-GB" sz="1400" dirty="0" smtClean="0"/>
          </a:p>
          <a:p>
            <a:pPr>
              <a:buNone/>
            </a:pPr>
            <a:endParaRPr lang="en-GB" sz="1400" dirty="0" smtClean="0"/>
          </a:p>
          <a:p>
            <a:pPr>
              <a:buNone/>
            </a:pPr>
            <a:endParaRPr lang="en-GB" sz="1400" dirty="0" smtClean="0"/>
          </a:p>
          <a:p>
            <a:pPr>
              <a:buNone/>
            </a:pPr>
            <a:endParaRPr lang="en-GB" sz="1400" dirty="0" smtClean="0"/>
          </a:p>
          <a:p>
            <a:pPr>
              <a:buNone/>
            </a:pPr>
            <a:endParaRPr lang="en-GB" sz="1400" dirty="0" smtClean="0"/>
          </a:p>
          <a:p>
            <a:pPr eaLnBrk="1" hangingPunct="1"/>
            <a:endParaRPr lang="en-US" sz="1400" i="1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1400" i="1" dirty="0" smtClean="0"/>
              <a:t>	</a:t>
            </a:r>
            <a:endParaRPr lang="en-GB" sz="1400" dirty="0" smtClean="0"/>
          </a:p>
          <a:p>
            <a:pPr eaLnBrk="1" hangingPunct="1">
              <a:buFont typeface="Wingdings" pitchFamily="2" charset="2"/>
              <a:buNone/>
            </a:pPr>
            <a:endParaRPr lang="en-GB" sz="1400" i="1" dirty="0" smtClean="0"/>
          </a:p>
          <a:p>
            <a:pPr eaLnBrk="1" hangingPunct="1"/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Short-term memory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Short-term memory makes it possible to remember a small amount of information in an active state for a short period of time </a:t>
            </a:r>
          </a:p>
          <a:p>
            <a:r>
              <a:rPr lang="en-GB" smtClean="0"/>
              <a:t>Chunking</a:t>
            </a:r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Working memory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87597" y="4027470"/>
            <a:ext cx="3998124" cy="2432425"/>
          </a:xfrm>
        </p:spPr>
      </p:pic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74083" y="1652552"/>
            <a:ext cx="8169917" cy="3063286"/>
          </a:xfrm>
        </p:spPr>
        <p:txBody>
          <a:bodyPr/>
          <a:lstStyle/>
          <a:p>
            <a:r>
              <a:rPr lang="en-GB" sz="2000" dirty="0" smtClean="0"/>
              <a:t>Temporary storage and manipulation of the information</a:t>
            </a:r>
          </a:p>
          <a:p>
            <a:r>
              <a:rPr lang="en-GB" sz="2000" dirty="0" smtClean="0"/>
              <a:t>Central executive – controller </a:t>
            </a:r>
          </a:p>
          <a:p>
            <a:r>
              <a:rPr lang="en-GB" sz="2000" dirty="0" err="1" smtClean="0"/>
              <a:t>Visuospatial</a:t>
            </a:r>
            <a:r>
              <a:rPr lang="en-GB" sz="2000" dirty="0" smtClean="0"/>
              <a:t> sketch pad – visual information</a:t>
            </a:r>
          </a:p>
          <a:p>
            <a:r>
              <a:rPr lang="en-GB" sz="2000" dirty="0" smtClean="0"/>
              <a:t>Phonological loop – auditory information</a:t>
            </a:r>
          </a:p>
          <a:p>
            <a:r>
              <a:rPr lang="en-GB" sz="2000" dirty="0" smtClean="0"/>
              <a:t>Episodic buffer – linking information</a:t>
            </a:r>
            <a:endParaRPr lang="en-GB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Neural substrate of working memory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400" dirty="0" smtClean="0"/>
              <a:t>Phonological loop occurs in the left hemisphere, where storage occurs in a part of the </a:t>
            </a:r>
            <a:r>
              <a:rPr lang="en-GB" sz="1400" dirty="0" err="1" smtClean="0"/>
              <a:t>temporoparietal</a:t>
            </a:r>
            <a:r>
              <a:rPr lang="en-GB" sz="1400" dirty="0" smtClean="0"/>
              <a:t> junction (</a:t>
            </a:r>
            <a:r>
              <a:rPr lang="en-GB" sz="1400" dirty="0" err="1" smtClean="0"/>
              <a:t>Brodmann</a:t>
            </a:r>
            <a:r>
              <a:rPr lang="en-GB" sz="1400" dirty="0" smtClean="0"/>
              <a:t> area 40) and rehearsal is more associated with the anterior </a:t>
            </a:r>
            <a:r>
              <a:rPr lang="en-GB" sz="1400" dirty="0" err="1" smtClean="0"/>
              <a:t>Brodmann</a:t>
            </a:r>
            <a:r>
              <a:rPr lang="en-GB" sz="1400" dirty="0" smtClean="0"/>
              <a:t> area (44), which has long been associated with production of speech (Paulesu, Frith, &amp; </a:t>
            </a:r>
            <a:r>
              <a:rPr lang="en-GB" sz="1400" dirty="0" err="1" smtClean="0"/>
              <a:t>Frackowiak</a:t>
            </a:r>
            <a:r>
              <a:rPr lang="en-GB" sz="1400" dirty="0" smtClean="0"/>
              <a:t>, 1993)</a:t>
            </a:r>
          </a:p>
          <a:p>
            <a:endParaRPr lang="en-GB" sz="1400" dirty="0" smtClean="0"/>
          </a:p>
          <a:p>
            <a:r>
              <a:rPr lang="en-GB" sz="1400" dirty="0" err="1" smtClean="0"/>
              <a:t>Visuo</a:t>
            </a:r>
            <a:r>
              <a:rPr lang="en-GB" sz="1400" dirty="0" smtClean="0"/>
              <a:t>-spatial sketchpad involves right hemisphere areas, one visual, most likely a reflection of the processing and retention of items and their visual features. A second area is more parietal, most likely involving spatial aspects, while two frontal areas of activation have been connected with control functions (Fletcher &amp; Henson, 2001)</a:t>
            </a:r>
          </a:p>
          <a:p>
            <a:endParaRPr lang="en-GB" sz="1400" dirty="0" smtClean="0"/>
          </a:p>
          <a:p>
            <a:r>
              <a:rPr lang="en-GB" sz="1400" dirty="0" smtClean="0"/>
              <a:t>Central executive involves  the frontal lobes, despite the fact that there are differing opinions as to the extent to which different executive functions can be individually localizable (Duncan &amp; Owen, 2000) </a:t>
            </a:r>
          </a:p>
          <a:p>
            <a:endParaRPr lang="en-GB" sz="1400" dirty="0" smtClean="0"/>
          </a:p>
          <a:p>
            <a:r>
              <a:rPr lang="en-GB" sz="1400" dirty="0" smtClean="0"/>
              <a:t>We have not seen much evidence regarding the localization of the episodic buffer, which appears apt to reflect a widely distributed system that may not trigger activation in any particular area (</a:t>
            </a:r>
            <a:r>
              <a:rPr lang="en-GB" sz="1400" dirty="0" err="1" smtClean="0"/>
              <a:t>Baddeley</a:t>
            </a:r>
            <a:r>
              <a:rPr lang="en-GB" sz="1400" dirty="0" smtClean="0"/>
              <a:t>, 2000)</a:t>
            </a:r>
            <a:endParaRPr lang="en-GB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Long-term memory</a:t>
            </a:r>
            <a:endParaRPr lang="en-GB" dirty="0"/>
          </a:p>
        </p:txBody>
      </p:sp>
      <p:pic>
        <p:nvPicPr>
          <p:cNvPr id="6" name="Content Placeholder 5" descr="t61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33728" y="3426501"/>
            <a:ext cx="4883225" cy="2090722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sz="1800" dirty="0" smtClean="0"/>
              <a:t>Two broad classifications, declarative and non-declarative or </a:t>
            </a:r>
            <a:r>
              <a:rPr lang="en-GB" sz="1800" dirty="0" err="1" smtClean="0"/>
              <a:t>implcit</a:t>
            </a:r>
            <a:endParaRPr lang="en-GB" sz="1800" dirty="0" smtClean="0"/>
          </a:p>
          <a:p>
            <a:r>
              <a:rPr lang="en-GB" sz="1800" dirty="0" smtClean="0"/>
              <a:t>Declarative memory system is conscious and it includes memories of facts and occurrences </a:t>
            </a:r>
          </a:p>
          <a:p>
            <a:r>
              <a:rPr lang="en-GB" sz="1800" dirty="0" smtClean="0"/>
              <a:t>Non-declarative memory, also known as implicit or procedural memory, is the memories for skills and habits </a:t>
            </a:r>
            <a:endParaRPr lang="en-GB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AF22E6-9BB7-4E60-8388-1EABDAFD73FF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Types of learning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Associative learning involves a connection between two elements or events</a:t>
            </a:r>
          </a:p>
          <a:p>
            <a:pPr lvl="1" eaLnBrk="1" hangingPunct="1"/>
            <a:r>
              <a:rPr lang="en-US" sz="2400" dirty="0" smtClean="0"/>
              <a:t>Classical conditioning</a:t>
            </a:r>
          </a:p>
          <a:p>
            <a:pPr lvl="1" eaLnBrk="1" hangingPunct="1"/>
            <a:r>
              <a:rPr lang="en-US" sz="2400" dirty="0" smtClean="0"/>
              <a:t>Operant conditioning</a:t>
            </a:r>
          </a:p>
          <a:p>
            <a:pPr eaLnBrk="1" hangingPunct="1"/>
            <a:r>
              <a:rPr lang="en-US" sz="2800" dirty="0" smtClean="0"/>
              <a:t>Non-associative learning involves change in the magnitude of response to environmental events</a:t>
            </a:r>
          </a:p>
          <a:p>
            <a:pPr lvl="1" eaLnBrk="1" hangingPunct="1"/>
            <a:r>
              <a:rPr lang="en-US" sz="2400" dirty="0" smtClean="0"/>
              <a:t>Habituation</a:t>
            </a:r>
          </a:p>
          <a:p>
            <a:pPr lvl="1" eaLnBrk="1" hangingPunct="1"/>
            <a:r>
              <a:rPr lang="en-US" sz="2400" dirty="0" smtClean="0"/>
              <a:t>Sensitization</a:t>
            </a:r>
          </a:p>
          <a:p>
            <a:pPr eaLnBrk="1" hangingPunct="1"/>
            <a:endParaRPr lang="en-US" sz="2800" dirty="0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Eclipse 3">
      <a:dk1>
        <a:srgbClr val="000000"/>
      </a:dk1>
      <a:lt1>
        <a:srgbClr val="FFFFFF"/>
      </a:lt1>
      <a:dk2>
        <a:srgbClr val="0000CC"/>
      </a:dk2>
      <a:lt2>
        <a:srgbClr val="434343"/>
      </a:lt2>
      <a:accent1>
        <a:srgbClr val="99CC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CAE2AA"/>
      </a:accent5>
      <a:accent6>
        <a:srgbClr val="E7B900"/>
      </a:accent6>
      <a:hlink>
        <a:srgbClr val="FF0000"/>
      </a:hlink>
      <a:folHlink>
        <a:srgbClr val="808080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3357</TotalTime>
  <Words>2048</Words>
  <Application>Microsoft Office PowerPoint</Application>
  <PresentationFormat>On-screen Show (4:3)</PresentationFormat>
  <Paragraphs>227</Paragraphs>
  <Slides>44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Theme1</vt:lpstr>
      <vt:lpstr>Chapter 11</vt:lpstr>
      <vt:lpstr>Atkinson-Shiffrin memory model</vt:lpstr>
      <vt:lpstr>Processes in memory</vt:lpstr>
      <vt:lpstr>Sensory memory</vt:lpstr>
      <vt:lpstr>Short-term memory</vt:lpstr>
      <vt:lpstr>Working memory</vt:lpstr>
      <vt:lpstr>Neural substrate of working memory </vt:lpstr>
      <vt:lpstr>Long-term memory</vt:lpstr>
      <vt:lpstr>Types of learning</vt:lpstr>
      <vt:lpstr>Classic conditioning</vt:lpstr>
      <vt:lpstr>Instrumental or operant conditioning</vt:lpstr>
      <vt:lpstr>Instrumental or operant conditioning</vt:lpstr>
      <vt:lpstr>Neural mechanisms of reinforcement</vt:lpstr>
      <vt:lpstr>Hebbian theory </vt:lpstr>
      <vt:lpstr>Aplysia californica</vt:lpstr>
      <vt:lpstr>Nonassociative learning</vt:lpstr>
      <vt:lpstr>Aplysia californica</vt:lpstr>
      <vt:lpstr>Aplysia californica</vt:lpstr>
      <vt:lpstr>Brain areas involved in memory: the hippocampus</vt:lpstr>
      <vt:lpstr>The cellular basis of memory: long-term potentiation</vt:lpstr>
      <vt:lpstr>The cellular basis of memory: long-term potentiation</vt:lpstr>
      <vt:lpstr>The cellular basis of memory: long-term potentiation</vt:lpstr>
      <vt:lpstr>The cellular basis of memory: long-term potentiation</vt:lpstr>
      <vt:lpstr>Cerebellum and long-term depression</vt:lpstr>
      <vt:lpstr>Amygdala</vt:lpstr>
      <vt:lpstr>Motor memory and the basal ganglia</vt:lpstr>
      <vt:lpstr>Frontal lobe</vt:lpstr>
      <vt:lpstr>Temporal lobe</vt:lpstr>
      <vt:lpstr>Parietal lobe</vt:lpstr>
      <vt:lpstr>Occipital lobe</vt:lpstr>
      <vt:lpstr>Amnesia</vt:lpstr>
      <vt:lpstr>Anterograde amnesia</vt:lpstr>
      <vt:lpstr>Retrograde amnesia</vt:lpstr>
      <vt:lpstr>Psychogenic or functional amnesia</vt:lpstr>
      <vt:lpstr>Case study 1: Clive Wearing</vt:lpstr>
      <vt:lpstr>Case study 2: Henry Gustav Molaison (H.M.)</vt:lpstr>
      <vt:lpstr>Case study 2: Henry Gustav Molaison (H.M.)</vt:lpstr>
      <vt:lpstr>Case study 2: Henry Gustav Molaison (H.M.)</vt:lpstr>
      <vt:lpstr>Memory</vt:lpstr>
      <vt:lpstr>Conditioning</vt:lpstr>
      <vt:lpstr>Neural areas &amp; memory</vt:lpstr>
      <vt:lpstr>Amnesia</vt:lpstr>
      <vt:lpstr>Memory</vt:lpstr>
      <vt:lpstr>Readings</vt:lpstr>
    </vt:vector>
  </TitlesOfParts>
  <Company>MESH Computers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</dc:title>
  <dc:creator>Barnes</dc:creator>
  <cp:lastModifiedBy>harwood</cp:lastModifiedBy>
  <cp:revision>204</cp:revision>
  <dcterms:created xsi:type="dcterms:W3CDTF">2011-03-24T11:56:42Z</dcterms:created>
  <dcterms:modified xsi:type="dcterms:W3CDTF">2013-01-07T14:46:51Z</dcterms:modified>
</cp:coreProperties>
</file>